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sldIdLst>
    <p:sldId id="256" r:id="rId2"/>
    <p:sldId id="851" r:id="rId3"/>
    <p:sldId id="852" r:id="rId4"/>
    <p:sldId id="853" r:id="rId5"/>
    <p:sldId id="854" r:id="rId6"/>
    <p:sldId id="855" r:id="rId7"/>
    <p:sldId id="573" r:id="rId8"/>
    <p:sldId id="668" r:id="rId9"/>
    <p:sldId id="649" r:id="rId10"/>
    <p:sldId id="790" r:id="rId11"/>
    <p:sldId id="761" r:id="rId12"/>
    <p:sldId id="729" r:id="rId13"/>
    <p:sldId id="762" r:id="rId14"/>
    <p:sldId id="838" r:id="rId15"/>
    <p:sldId id="839" r:id="rId16"/>
    <p:sldId id="856" r:id="rId17"/>
    <p:sldId id="840" r:id="rId18"/>
    <p:sldId id="841" r:id="rId19"/>
    <p:sldId id="727" r:id="rId20"/>
    <p:sldId id="857" r:id="rId21"/>
    <p:sldId id="728" r:id="rId22"/>
    <p:sldId id="664" r:id="rId23"/>
    <p:sldId id="846" r:id="rId24"/>
    <p:sldId id="820" r:id="rId25"/>
    <p:sldId id="847" r:id="rId26"/>
    <p:sldId id="796" r:id="rId27"/>
    <p:sldId id="738" r:id="rId28"/>
    <p:sldId id="795" r:id="rId29"/>
    <p:sldId id="739" r:id="rId30"/>
    <p:sldId id="858" r:id="rId31"/>
    <p:sldId id="818" r:id="rId32"/>
    <p:sldId id="819" r:id="rId33"/>
    <p:sldId id="754" r:id="rId34"/>
    <p:sldId id="797" r:id="rId35"/>
    <p:sldId id="719" r:id="rId36"/>
    <p:sldId id="833" r:id="rId37"/>
    <p:sldId id="834" r:id="rId38"/>
    <p:sldId id="835" r:id="rId39"/>
    <p:sldId id="836" r:id="rId40"/>
    <p:sldId id="837" r:id="rId4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234"/>
    <a:srgbClr val="0E4DFE"/>
    <a:srgbClr val="E5F177"/>
    <a:srgbClr val="628BFE"/>
    <a:srgbClr val="6165FF"/>
    <a:srgbClr val="8DEAF7"/>
    <a:srgbClr val="95CBE3"/>
    <a:srgbClr val="E626DD"/>
    <a:srgbClr val="F39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53" d="100"/>
          <a:sy n="53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ENERO - FEBRERO</a:t>
            </a:r>
            <a:r>
              <a:rPr lang="es-ES" sz="3200" b="1" i="0" u="none" strike="noStrike" kern="1200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2023</a:t>
            </a:r>
            <a:endParaRPr lang="en-US" sz="3200" b="1" i="0" u="none" strike="noStrike" kern="1200" dirty="0"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5195513451443568"/>
          <c:y val="3.3624963546223388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Lbls>
            <c:dLbl>
              <c:idx val="0"/>
              <c:layout>
                <c:manualLayout>
                  <c:x val="-0.11147309711286089"/>
                  <c:y val="-0.2586671041119860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87%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Hoja1!$A$3:$A$6</c:f>
              <c:strCache>
                <c:ptCount val="4"/>
                <c:pt idx="0">
                  <c:v>CUOTAS DE CONDOMINOS</c:v>
                </c:pt>
                <c:pt idx="1">
                  <c:v>SERVICIO AREAS PRIVADAS </c:v>
                </c:pt>
                <c:pt idx="2">
                  <c:v>CUOTAS ADICIONALES</c:v>
                </c:pt>
                <c:pt idx="3">
                  <c:v>MANTENIMIENTO ADICIONAL</c:v>
                </c:pt>
              </c:strCache>
            </c:strRef>
          </c:cat>
          <c:val>
            <c:numRef>
              <c:f>Hoja1!$B$3:$B$6</c:f>
              <c:numCache>
                <c:formatCode>General</c:formatCode>
                <c:ptCount val="4"/>
                <c:pt idx="0">
                  <c:v>87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041978346456694"/>
          <c:y val="0.19956838728492271"/>
          <c:w val="0.22103877133762895"/>
          <c:h val="0.369320064158646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Descuento</a:t>
            </a:r>
            <a:r>
              <a:rPr lang="en-US" dirty="0">
                <a:solidFill>
                  <a:schemeClr val="tx1"/>
                </a:solidFill>
              </a:rPr>
              <a:t> de los </a:t>
            </a:r>
            <a:r>
              <a:rPr lang="en-US" dirty="0" err="1">
                <a:solidFill>
                  <a:schemeClr val="tx1"/>
                </a:solidFill>
              </a:rPr>
              <a:t>Ingresos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0.14375306587993444"/>
                  <c:y val="-0.3769125454600803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76%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0.17505873580505796"/>
                  <c:y val="0.178349398300082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24%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3556483569138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81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FF0000"/>
                </a:solidFill>
                <a:latin typeface="Arial Black" panose="020B0A04020102020204" pitchFamily="34" charset="0"/>
              </a:rPr>
              <a:t>GASTOS </a:t>
            </a:r>
            <a:r>
              <a:rPr lang="es-ES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ENERO-FEBRERO 2023</a:t>
            </a:r>
            <a:endParaRPr lang="es-ES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0.1737656660104987"/>
          <c:y val="2.3085739282589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647973170020412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4200836614173229"/>
                  <c:y val="-0.155396762904637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33%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4.3030921916010462E-2"/>
                  <c:y val="-0.59740449110527849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9%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layout>
                <c:manualLayout>
                  <c:x val="0.2342516404199475"/>
                  <c:y val="-0.24916243802857979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2%</a:t>
                    </a:r>
                    <a:endParaRPr lang="en-US" sz="20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0.10048507217847766"/>
                  <c:y val="0.45074074074074072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23%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0.16376369750656167"/>
                  <c:y val="0.17569378827646545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16%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-1.3266240157480316E-2"/>
                  <c:y val="7.33372703412073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0.13573753280839895"/>
                  <c:y val="0.36663808690580346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14%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9999999999998E-2"/>
                      <c:h val="6.90648877223680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8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16</c:v>
                </c:pt>
                <c:pt idx="1">
                  <c:v>33</c:v>
                </c:pt>
                <c:pt idx="2">
                  <c:v>23</c:v>
                </c:pt>
                <c:pt idx="3">
                  <c:v>14</c:v>
                </c:pt>
                <c:pt idx="4">
                  <c:v>9</c:v>
                </c:pt>
                <c:pt idx="5">
                  <c:v>3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63894324146981629"/>
          <c:y val="0.12468985126859143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chemeClr val="accent1">
        <a:lumMod val="20000"/>
        <a:lumOff val="80000"/>
      </a:scheme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73036007879076"/>
          <c:y val="0.13424382847899038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-0.12487058687681318"/>
                  <c:y val="-0.227804615665658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67%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81"/>
                      <c:h val="0.11872823027442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0.11188412450026201"/>
                  <c:y val="0.1019126440123843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33%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61</c:v>
                </c:pt>
                <c:pt idx="1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solidFill>
      <a:srgbClr val="FFC000">
        <a:alpha val="52000"/>
      </a:srgbClr>
    </a:solidFill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1942204626905385"/>
                  <c:y val="-0.1728194635684719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16%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>
                <c:manualLayout>
                  <c:x val="-0.26722423489407743"/>
                  <c:y val="8.81433442169176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84%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24043140590841"/>
                      <c:h val="7.31823887020936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19</c:v>
                </c:pt>
                <c:pt idx="1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C000">
        <a:alpha val="50000"/>
      </a:srgbClr>
    </a:solidFill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0.43262</cdr:x>
      <cdr:y>0.10975</cdr:y>
    </cdr:from>
    <cdr:to>
      <cdr:x>0.67313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274473" y="752689"/>
          <a:ext cx="2932297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0.21424</cdr:x>
      <cdr:y>0.21873</cdr:y>
    </cdr:from>
    <cdr:to>
      <cdr:x>0.25774</cdr:x>
      <cdr:y>0.2859</cdr:y>
    </cdr:to>
    <cdr:sp macro="" textlink="">
      <cdr:nvSpPr>
        <cdr:cNvPr id="6" name="Rectángulo 5"/>
        <cdr:cNvSpPr/>
      </cdr:nvSpPr>
      <cdr:spPr>
        <a:xfrm xmlns:a="http://schemas.openxmlformats.org/drawingml/2006/main">
          <a:off x="2612027" y="1500036"/>
          <a:ext cx="530352" cy="46065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3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  <cdr:relSizeAnchor xmlns:cdr="http://schemas.openxmlformats.org/drawingml/2006/chartDrawing">
    <cdr:from>
      <cdr:x>0.1405</cdr:x>
      <cdr:y>0.26492</cdr:y>
    </cdr:from>
    <cdr:to>
      <cdr:x>0.18809</cdr:x>
      <cdr:y>0.3475</cdr:y>
    </cdr:to>
    <cdr:sp macro="" textlink="">
      <cdr:nvSpPr>
        <cdr:cNvPr id="7" name="CuadroTexto 1"/>
        <cdr:cNvSpPr txBox="1"/>
      </cdr:nvSpPr>
      <cdr:spPr>
        <a:xfrm xmlns:a="http://schemas.openxmlformats.org/drawingml/2006/main">
          <a:off x="1713013" y="1816795"/>
          <a:ext cx="580218" cy="5663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6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  <cdr:relSizeAnchor xmlns:cdr="http://schemas.openxmlformats.org/drawingml/2006/chartDrawing">
    <cdr:from>
      <cdr:x>0.18088</cdr:x>
      <cdr:y>0.22797</cdr:y>
    </cdr:from>
    <cdr:to>
      <cdr:x>0.22847</cdr:x>
      <cdr:y>0.29248</cdr:y>
    </cdr:to>
    <cdr:sp macro="" textlink="">
      <cdr:nvSpPr>
        <cdr:cNvPr id="8" name="CuadroTexto 1"/>
        <cdr:cNvSpPr txBox="1"/>
      </cdr:nvSpPr>
      <cdr:spPr>
        <a:xfrm xmlns:a="http://schemas.openxmlformats.org/drawingml/2006/main">
          <a:off x="2205317" y="1563390"/>
          <a:ext cx="580218" cy="4424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dirty="0"/>
            <a:t>4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0.28921</cdr:x>
      <cdr:y>0.18284</cdr:y>
    </cdr:from>
    <cdr:to>
      <cdr:x>0.33721</cdr:x>
      <cdr:y>0.2524</cdr:y>
    </cdr:to>
    <cdr:sp macro="" textlink="">
      <cdr:nvSpPr>
        <cdr:cNvPr id="3" name="Rectángulo 2"/>
        <cdr:cNvSpPr/>
      </cdr:nvSpPr>
      <cdr:spPr>
        <a:xfrm xmlns:a="http://schemas.openxmlformats.org/drawingml/2006/main">
          <a:off x="3526007" y="1253884"/>
          <a:ext cx="585216" cy="4770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6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6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s-MX" sz="1800" dirty="0"/>
            <a:t>2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11/04/2023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29002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228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021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020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6499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57592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03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15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8421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817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chemeClr val="accent2">
              <a:lumMod val="40000"/>
              <a:lumOff val="60000"/>
            </a:schemeClr>
          </a:fgClr>
          <a:bgClr>
            <a:schemeClr val="bg2">
              <a:lumMod val="9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4/11/2023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367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203660" y="1729014"/>
            <a:ext cx="4957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800" dirty="0">
                <a:solidFill>
                  <a:srgbClr val="F46234"/>
                </a:solidFill>
                <a:latin typeface="Arial Black" panose="020B0A04020102020204" pitchFamily="34" charset="0"/>
              </a:rPr>
              <a:t>INICIO DE </a:t>
            </a:r>
            <a:endParaRPr lang="es-MX" sz="4800" dirty="0" smtClean="0">
              <a:solidFill>
                <a:srgbClr val="F46234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4800" dirty="0" smtClean="0">
                <a:solidFill>
                  <a:srgbClr val="F46234"/>
                </a:solidFill>
                <a:latin typeface="Arial Black" panose="020B0A04020102020204" pitchFamily="34" charset="0"/>
              </a:rPr>
              <a:t>ACTIVIDADES</a:t>
            </a:r>
            <a:endParaRPr lang="es-MX" sz="4800" dirty="0">
              <a:solidFill>
                <a:srgbClr val="F46234"/>
              </a:solidFill>
              <a:latin typeface="Arial Black" panose="020B0A04020102020204" pitchFamily="34" charset="0"/>
            </a:endParaRPr>
          </a:p>
          <a:p>
            <a:endParaRPr lang="es-MX" sz="5400" dirty="0"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6169867" y="5109698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 smtClean="0">
                <a:solidFill>
                  <a:srgbClr val="F46234"/>
                </a:solidFill>
                <a:latin typeface="Arial Black" panose="020B0A04020102020204" pitchFamily="34" charset="0"/>
              </a:rPr>
              <a:t>Enero – Febrero 2023</a:t>
            </a:r>
            <a:endParaRPr lang="es-MX" sz="4400" dirty="0">
              <a:solidFill>
                <a:srgbClr val="F46234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WhatsApp Video 2023-01-24 at 12.27.3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81344" y="950976"/>
            <a:ext cx="5157215" cy="514502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824727" y="256032"/>
            <a:ext cx="587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VIDEO: POR FAVOR POSICIONARSE EN LA FOTO PARA VERLO</a:t>
            </a:r>
            <a:endParaRPr lang="es-MX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9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2432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432" y="0"/>
            <a:ext cx="64495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3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53616" y="2301399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</a:t>
            </a:r>
          </a:p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 MANTENIMIENTO</a:t>
            </a:r>
          </a:p>
        </p:txBody>
      </p:sp>
    </p:spTree>
    <p:extLst>
      <p:ext uri="{BB962C8B-B14F-4D97-AF65-F5344CB8AC3E}">
        <p14:creationId xmlns:p14="http://schemas.microsoft.com/office/powerpoint/2010/main" val="15999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161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616" y="0"/>
            <a:ext cx="6120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168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305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56" y="0"/>
            <a:ext cx="6028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5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8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43888" y="1643031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</a:t>
            </a:r>
          </a:p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LIMPIEZA REGISTROS DE MEDIA TENSIÓN</a:t>
            </a:r>
          </a:p>
        </p:txBody>
      </p:sp>
    </p:spTree>
    <p:extLst>
      <p:ext uri="{BB962C8B-B14F-4D97-AF65-F5344CB8AC3E}">
        <p14:creationId xmlns:p14="http://schemas.microsoft.com/office/powerpoint/2010/main" val="359565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305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56" y="0"/>
            <a:ext cx="6028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05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737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76" y="0"/>
            <a:ext cx="57546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3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9107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3" y="0"/>
            <a:ext cx="5900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9277" y="2465027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EN EL AREA DEL RÍO</a:t>
            </a:r>
          </a:p>
        </p:txBody>
      </p:sp>
    </p:spTree>
    <p:extLst>
      <p:ext uri="{BB962C8B-B14F-4D97-AF65-F5344CB8AC3E}">
        <p14:creationId xmlns:p14="http://schemas.microsoft.com/office/powerpoint/2010/main" val="1629323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53616" y="1807623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</a:t>
            </a:r>
          </a:p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COLOCACION RIEGO X GOTEO</a:t>
            </a:r>
          </a:p>
        </p:txBody>
      </p:sp>
    </p:spTree>
    <p:extLst>
      <p:ext uri="{BB962C8B-B14F-4D97-AF65-F5344CB8AC3E}">
        <p14:creationId xmlns:p14="http://schemas.microsoft.com/office/powerpoint/2010/main" val="93864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9729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96" y="0"/>
            <a:ext cx="6394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664888" y="1194816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PLANTA TRATADORA</a:t>
            </a:r>
            <a:endParaRPr lang="es-MX" sz="4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4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449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496" y="0"/>
            <a:ext cx="59375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3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1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866056" y="573024"/>
            <a:ext cx="8788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MANTENIMENTO </a:t>
            </a:r>
          </a:p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CERCADO ELECTRIFICADO PERIMETRO DEL CONDOMINIO</a:t>
            </a:r>
            <a:endParaRPr lang="es-MX" sz="480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2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2648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0"/>
            <a:ext cx="606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936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142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936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0"/>
            <a:ext cx="5882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476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768" y="0"/>
            <a:ext cx="60472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4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81344" cy="6858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344" y="0"/>
            <a:ext cx="6010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939208" y="2218944"/>
            <a:ext cx="878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PODA</a:t>
            </a:r>
          </a:p>
          <a:p>
            <a:pPr algn="ctr"/>
            <a:r>
              <a:rPr lang="es-MX" sz="48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AFUERA DEL CONDOMINIO</a:t>
            </a:r>
            <a:endParaRPr lang="es-MX" sz="480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06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1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3126155" y="61466"/>
            <a:ext cx="5939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INGRESOS   </a:t>
            </a:r>
          </a:p>
          <a:p>
            <a:pPr algn="ctr"/>
            <a:r>
              <a:rPr lang="es-ES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ENERO-FEBRERO 2023</a:t>
            </a:r>
            <a:endParaRPr lang="es-E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365909"/>
              </p:ext>
            </p:extLst>
          </p:nvPr>
        </p:nvGraphicFramePr>
        <p:xfrm>
          <a:off x="728134" y="1413206"/>
          <a:ext cx="10677056" cy="4843399"/>
        </p:xfrm>
        <a:graphic>
          <a:graphicData uri="http://schemas.openxmlformats.org/drawingml/2006/table">
            <a:tbl>
              <a:tblPr firstRow="1" firstCol="1" bandRow="1"/>
              <a:tblGrid>
                <a:gridCol w="886000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</a:t>
                      </a:r>
                      <a:r>
                        <a:rPr lang="es-MX" sz="27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CONDÓMINOS</a:t>
                      </a:r>
                      <a:endParaRPr lang="es-MX" sz="27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es-MX" sz="27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7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s-MX" sz="27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7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7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7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MX" sz="2700" b="1" kern="1200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s-MX" sz="2700" b="1" kern="1200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</a:t>
            </a:r>
            <a:r>
              <a:rPr lang="es-MX" sz="1100" dirty="0" smtClean="0"/>
              <a:t>NEGRO </a:t>
            </a:r>
            <a:r>
              <a:rPr lang="es-MX" sz="1100" dirty="0"/>
              <a:t>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61687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2">
              <a:lumMod val="40000"/>
              <a:lumOff val="60000"/>
            </a:schemeClr>
          </a:fgClr>
          <a:bgClr>
            <a:srgbClr val="F46234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0027515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890331"/>
              </p:ext>
            </p:extLst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146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558511"/>
              </p:ext>
            </p:extLst>
          </p:nvPr>
        </p:nvGraphicFramePr>
        <p:xfrm>
          <a:off x="524933" y="1200329"/>
          <a:ext cx="1105949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51193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547569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  <a:endParaRPr lang="es-MX" sz="20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C0000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2000" b="1" kern="1200" dirty="0">
                        <a:solidFill>
                          <a:srgbClr val="C0000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3349647" y="0"/>
            <a:ext cx="55885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GASTOS   </a:t>
            </a:r>
          </a:p>
          <a:p>
            <a:pPr algn="ctr"/>
            <a:r>
              <a:rPr lang="es-ES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ENERO-FEBREO</a:t>
            </a:r>
            <a:r>
              <a:rPr lang="es-ES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es-ES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2023</a:t>
            </a:r>
            <a:endParaRPr lang="es-ES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4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542181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017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89905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905" y="0"/>
            <a:ext cx="6102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00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0507730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3131300" y="141268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BALANCE GENERAL</a:t>
            </a:r>
            <a:endParaRPr lang="es-ES" sz="44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1600" b="1" dirty="0" smtClean="0">
                <a:solidFill>
                  <a:srgbClr val="FF0000"/>
                </a:solidFill>
              </a:rPr>
              <a:t>ENERO - FEBRERO </a:t>
            </a:r>
            <a:r>
              <a:rPr lang="es-ES" sz="1600" b="1" dirty="0">
                <a:solidFill>
                  <a:srgbClr val="FF0000"/>
                </a:solidFill>
              </a:rPr>
              <a:t>DEL </a:t>
            </a:r>
            <a:r>
              <a:rPr lang="es-ES" sz="1600" b="1" dirty="0" smtClean="0">
                <a:solidFill>
                  <a:srgbClr val="FF0000"/>
                </a:solidFill>
              </a:rPr>
              <a:t>2023</a:t>
            </a:r>
            <a:endParaRPr lang="es-ES" sz="1600" b="1" dirty="0">
              <a:solidFill>
                <a:srgbClr val="FF0000"/>
              </a:solidFill>
            </a:endParaRPr>
          </a:p>
          <a:p>
            <a:pPr algn="ctr"/>
            <a:r>
              <a:rPr lang="es-ES" sz="1600" b="1" dirty="0">
                <a:solidFill>
                  <a:srgbClr val="FF0000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7863028"/>
              </p:ext>
            </p:extLst>
          </p:nvPr>
        </p:nvGraphicFramePr>
        <p:xfrm>
          <a:off x="7357805" y="1610202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562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0936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360" y="0"/>
            <a:ext cx="6059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9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819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92" y="0"/>
            <a:ext cx="608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60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9277" y="2355299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REPARACION FUGAS DE AGUA</a:t>
            </a:r>
          </a:p>
          <a:p>
            <a:pPr algn="ctr"/>
            <a:r>
              <a:rPr lang="es-MX" sz="4800" dirty="0" smtClean="0">
                <a:ln w="0"/>
                <a:solidFill>
                  <a:srgbClr val="F4623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  <a:endParaRPr lang="es-MX" sz="4800" dirty="0">
              <a:ln w="0"/>
              <a:solidFill>
                <a:srgbClr val="F4623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47278</TotalTime>
  <Words>255</Words>
  <Application>Microsoft Office PowerPoint</Application>
  <PresentationFormat>Panorámica</PresentationFormat>
  <Paragraphs>96</Paragraphs>
  <Slides>40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392</cp:revision>
  <dcterms:created xsi:type="dcterms:W3CDTF">2019-04-30T23:24:35Z</dcterms:created>
  <dcterms:modified xsi:type="dcterms:W3CDTF">2023-04-11T11:32:27Z</dcterms:modified>
</cp:coreProperties>
</file>